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  <p:sldMasterId id="2147483668" r:id="rId2"/>
    <p:sldMasterId id="2147483674" r:id="rId3"/>
  </p:sldMasterIdLst>
  <p:notesMasterIdLst>
    <p:notesMasterId r:id="rId3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6" r:id="rId12"/>
    <p:sldId id="271" r:id="rId13"/>
    <p:sldId id="264" r:id="rId14"/>
    <p:sldId id="269" r:id="rId15"/>
    <p:sldId id="265" r:id="rId16"/>
    <p:sldId id="270" r:id="rId17"/>
    <p:sldId id="280" r:id="rId18"/>
    <p:sldId id="281" r:id="rId19"/>
    <p:sldId id="282" r:id="rId20"/>
    <p:sldId id="283" r:id="rId21"/>
    <p:sldId id="284" r:id="rId22"/>
    <p:sldId id="272" r:id="rId23"/>
    <p:sldId id="273" r:id="rId24"/>
    <p:sldId id="274" r:id="rId25"/>
    <p:sldId id="279" r:id="rId26"/>
    <p:sldId id="275" r:id="rId27"/>
    <p:sldId id="267" r:id="rId28"/>
    <p:sldId id="285" r:id="rId29"/>
    <p:sldId id="276" r:id="rId30"/>
    <p:sldId id="277" r:id="rId31"/>
    <p:sldId id="278" r:id="rId32"/>
    <p:sldId id="268" r:id="rId33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4" d="100"/>
          <a:sy n="84" d="100"/>
        </p:scale>
        <p:origin x="-744" y="-2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5061886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0647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23851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49536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69129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03570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99639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74697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93428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0391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79861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49041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83974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3399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54848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7E168-3DB4-4960-AD50-41823E3071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6A267-3C66-44D3-85E6-7F13979635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9870A-3053-4E5E-BC92-7065CBB348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9144" y="0"/>
            <a:ext cx="9153144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227760" y="1532444"/>
            <a:ext cx="3637261" cy="181128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>
              <a:spcBef>
                <a:spcPts val="0"/>
              </a:spcBef>
              <a:defRPr sz="3000" b="1" i="0">
                <a:solidFill>
                  <a:schemeClr val="bg1"/>
                </a:solidFill>
                <a:latin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7020" y="3718898"/>
            <a:ext cx="1783159" cy="361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0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10080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" y="1"/>
            <a:ext cx="9153525" cy="5157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315332" y="2921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1800" smtClean="0"/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38125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2"/>
          <p:cNvSpPr>
            <a:spLocks noGrp="1"/>
          </p:cNvSpPr>
          <p:nvPr>
            <p:ph idx="11"/>
          </p:nvPr>
        </p:nvSpPr>
        <p:spPr>
          <a:xfrm>
            <a:off x="0" y="0"/>
            <a:ext cx="4480560" cy="515657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97268" y="1583857"/>
            <a:ext cx="3737844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30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05615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800" y="1583857"/>
            <a:ext cx="3810941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1"/>
          </p:nvPr>
        </p:nvSpPr>
        <p:spPr>
          <a:xfrm>
            <a:off x="4672577" y="712599"/>
            <a:ext cx="4480560" cy="443090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6719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762D5-C30D-4CDA-8130-23803B215A5B}" type="datetime1">
              <a:rPr lang="en-US" altLang="en-US"/>
              <a:pPr>
                <a:defRPr/>
              </a:pPr>
              <a:t>12/1/2014</a:t>
            </a:fld>
            <a:endParaRPr lang="en-US" alt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71876-E6D5-4FB8-B704-B3D09C47CF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54508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800" y="1583857"/>
            <a:ext cx="8315553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76719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068B4-02DF-4030-9CA6-B8146F55CD77}" type="datetime1">
              <a:rPr lang="en-US" altLang="en-US"/>
              <a:pPr>
                <a:defRPr/>
              </a:pPr>
              <a:t>12/1/2014</a:t>
            </a:fld>
            <a:endParaRPr lang="en-US" alt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57AB3-3D6B-467C-9898-CB6F6C7F85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240662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DA224-E997-414F-B40F-899075F77D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7E168-3DB4-4960-AD50-41823E3071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865D9-F43B-4FE6-9432-1EF60BCB1D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9144" y="0"/>
            <a:ext cx="9153144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227756" y="1532444"/>
            <a:ext cx="3637261" cy="181128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>
              <a:spcBef>
                <a:spcPts val="0"/>
              </a:spcBef>
              <a:defRPr sz="3000" b="1" i="0">
                <a:solidFill>
                  <a:schemeClr val="bg1"/>
                </a:solidFill>
                <a:latin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7016" y="3718898"/>
            <a:ext cx="1783159" cy="361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0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10080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" y="1"/>
            <a:ext cx="9153525" cy="5157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315328" y="2921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1800" smtClean="0"/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38125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2"/>
          <p:cNvSpPr>
            <a:spLocks noGrp="1"/>
          </p:cNvSpPr>
          <p:nvPr>
            <p:ph idx="11"/>
          </p:nvPr>
        </p:nvSpPr>
        <p:spPr>
          <a:xfrm>
            <a:off x="0" y="0"/>
            <a:ext cx="4480560" cy="515657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97268" y="1583857"/>
            <a:ext cx="3737844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30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05615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6" y="1583857"/>
            <a:ext cx="3810941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1"/>
          </p:nvPr>
        </p:nvSpPr>
        <p:spPr>
          <a:xfrm>
            <a:off x="4672577" y="712599"/>
            <a:ext cx="4480560" cy="443090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6715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762D5-C30D-4CDA-8130-23803B215A5B}" type="datetime1">
              <a:rPr lang="en-US" altLang="en-US"/>
              <a:pPr>
                <a:defRPr/>
              </a:pPr>
              <a:t>12/1/2014</a:t>
            </a:fld>
            <a:endParaRPr lang="en-US" alt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71876-E6D5-4FB8-B704-B3D09C47CF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54508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6" y="1583857"/>
            <a:ext cx="8315553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76715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068B4-02DF-4030-9CA6-B8146F55CD77}" type="datetime1">
              <a:rPr lang="en-US" altLang="en-US"/>
              <a:pPr>
                <a:defRPr/>
              </a:pPr>
              <a:t>12/1/2014</a:t>
            </a:fld>
            <a:endParaRPr lang="en-US" alt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57AB3-3D6B-467C-9898-CB6F6C7F85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240662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DA224-E997-414F-B40F-899075F77D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26AA9-B84A-4AB2-A096-330696B9ED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DA224-E997-414F-B40F-899075F77D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9F148B-B0BC-4865-88AA-772316A361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6A9C99-FE45-4A10-9154-2DB85835A1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5C88C-3B14-4EA4-BA81-7C6CD9EC31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1EAC6-AD9C-4491-9728-49BF2FBE16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CEB57-8E18-425B-8A9B-C159D65994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253507D-C76F-4F37-8B91-7EEAECBA707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transition/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699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66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6699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6699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6699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nyu_white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673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" y="0"/>
            <a:ext cx="9153525" cy="712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28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363" y="238125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E02C47D-3453-405D-89AD-BCA7EA3F1CE5}" type="datetime1">
              <a:rPr lang="en-US" altLang="en-US"/>
              <a:pPr>
                <a:defRPr/>
              </a:pPr>
              <a:t>12/1/2014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97EA76C-F387-4B2B-8FE5-B56889268D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80" r:id="rId6"/>
    <p:sldLayoutId id="2147483681" r:id="rId7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28650" indent="-1714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85850" indent="-1714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114550" indent="-285750" algn="l" defTabSz="457200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nyu_whit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673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" y="0"/>
            <a:ext cx="9153525" cy="712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28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363" y="238125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E02C47D-3453-405D-89AD-BCA7EA3F1CE5}" type="datetime1">
              <a:rPr lang="en-US" altLang="en-US"/>
              <a:pPr>
                <a:defRPr/>
              </a:pPr>
              <a:t>12/1/2014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97EA76C-F387-4B2B-8FE5-B56889268D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28650" indent="-1714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85850" indent="-1714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114550" indent="-285750" algn="l" defTabSz="457200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9.xml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Automated Weather Window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sz="1800" dirty="0"/>
          </a:p>
          <a:p>
            <a:pPr rtl="0">
              <a:spcBef>
                <a:spcPts val="0"/>
              </a:spcBef>
              <a:buNone/>
            </a:pPr>
            <a:endParaRPr sz="1800" b="1" dirty="0"/>
          </a:p>
          <a:p>
            <a:pPr rtl="0">
              <a:spcBef>
                <a:spcPts val="0"/>
              </a:spcBef>
              <a:buNone/>
            </a:pPr>
            <a:r>
              <a:rPr lang="en" sz="1800" b="1" dirty="0"/>
              <a:t>Cyril Bernardo</a:t>
            </a:r>
          </a:p>
          <a:p>
            <a:pPr rtl="0">
              <a:spcBef>
                <a:spcPts val="0"/>
              </a:spcBef>
              <a:buNone/>
            </a:pPr>
            <a:r>
              <a:rPr lang="en" sz="1800" b="1" dirty="0"/>
              <a:t>David Fijas</a:t>
            </a:r>
          </a:p>
          <a:p>
            <a:pPr rtl="0">
              <a:spcBef>
                <a:spcPts val="0"/>
              </a:spcBef>
              <a:buNone/>
            </a:pPr>
            <a:r>
              <a:rPr lang="en" sz="1800" b="1" dirty="0"/>
              <a:t>Pawel Sawicki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2950"/>
            <a:ext cx="8229600" cy="857250"/>
          </a:xfrm>
        </p:spPr>
        <p:txBody>
          <a:bodyPr/>
          <a:lstStyle/>
          <a:p>
            <a:r>
              <a:rPr lang="en-US" dirty="0" smtClean="0"/>
              <a:t>Bill of Materials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50" t="21875" r="38750" b="46875"/>
          <a:stretch/>
        </p:blipFill>
        <p:spPr>
          <a:xfrm>
            <a:off x="685800" y="1567703"/>
            <a:ext cx="736092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358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40724" y="514350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Preliminary Model Design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5263" y="1428750"/>
            <a:ext cx="5100523" cy="355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2950"/>
            <a:ext cx="8229600" cy="704850"/>
          </a:xfrm>
        </p:spPr>
        <p:txBody>
          <a:bodyPr/>
          <a:lstStyle/>
          <a:p>
            <a:r>
              <a:rPr lang="en-US" dirty="0" smtClean="0"/>
              <a:t>Prototype</a:t>
            </a:r>
            <a:endParaRPr lang="en-US" dirty="0"/>
          </a:p>
        </p:txBody>
      </p:sp>
      <p:pic>
        <p:nvPicPr>
          <p:cNvPr id="1026" name="Picture 2" descr="C:\Users\Pawel\Downloads\IMAG27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390646"/>
            <a:ext cx="6400800" cy="3619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1929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57200" y="514350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Preliminary Circuitry Design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799" y="1276349"/>
            <a:ext cx="8087975" cy="35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0550"/>
            <a:ext cx="8229600" cy="857250"/>
          </a:xfrm>
        </p:spPr>
        <p:txBody>
          <a:bodyPr/>
          <a:lstStyle/>
          <a:p>
            <a:r>
              <a:rPr lang="en-US" dirty="0" smtClean="0"/>
              <a:t>Final Circuit Design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733550"/>
            <a:ext cx="4038600" cy="31922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Normally Open Switch to simulate ignition key presence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Infrared receiver and LED paired with Parallax BS2 Pins 4 and 3, respectively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DS1620 Paired with Pins 0, 1, and 2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3886200" y="1276350"/>
            <a:ext cx="4821559" cy="3649480"/>
            <a:chOff x="3886200" y="1276350"/>
            <a:chExt cx="4821559" cy="36494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2812" t="13953" r="23751" b="14953"/>
            <a:stretch/>
          </p:blipFill>
          <p:spPr>
            <a:xfrm>
              <a:off x="4083424" y="1344430"/>
              <a:ext cx="4624335" cy="3581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886200" y="1276350"/>
              <a:ext cx="838200" cy="171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53000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Programming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299" t="9229" r="1826" b="49660"/>
          <a:stretch/>
        </p:blipFill>
        <p:spPr>
          <a:xfrm>
            <a:off x="208198" y="1093484"/>
            <a:ext cx="872760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77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402" y="-95250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Programming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250" t="46430" r="1875" b="18333"/>
          <a:stretch/>
        </p:blipFill>
        <p:spPr>
          <a:xfrm>
            <a:off x="152400" y="1047750"/>
            <a:ext cx="872760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538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Programming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250" t="9374" r="1875" b="55079"/>
          <a:stretch/>
        </p:blipFill>
        <p:spPr>
          <a:xfrm>
            <a:off x="4482" y="971550"/>
            <a:ext cx="93726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779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4093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Programming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250" t="45027" r="6250" b="14981"/>
          <a:stretch/>
        </p:blipFill>
        <p:spPr>
          <a:xfrm>
            <a:off x="152400" y="971550"/>
            <a:ext cx="8534400" cy="376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077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Programming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250" t="48242" r="6250" b="30585"/>
          <a:stretch/>
        </p:blipFill>
        <p:spPr>
          <a:xfrm>
            <a:off x="152400" y="1276349"/>
            <a:ext cx="8839200" cy="206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1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24200" y="666750"/>
            <a:ext cx="33848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/>
              <a:t>Overview	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0" y="1657350"/>
            <a:ext cx="8229600" cy="32684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Problem Statement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Problem Solution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 smtClean="0"/>
              <a:t>Goals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 smtClean="0"/>
              <a:t>Cost, Design, Theory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 smtClean="0"/>
              <a:t>Advantages and Disadvantages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 smtClean="0"/>
              <a:t>Conclusion</a:t>
            </a:r>
            <a:endParaRPr lang="en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0550"/>
            <a:ext cx="8229600" cy="857250"/>
          </a:xfrm>
        </p:spPr>
        <p:txBody>
          <a:bodyPr/>
          <a:lstStyle/>
          <a:p>
            <a:r>
              <a:rPr lang="en-US" sz="3600" dirty="0" smtClean="0"/>
              <a:t>Theory – Switch/Pull Down Resistor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88666" y="1435715"/>
            <a:ext cx="4724400" cy="37256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When switch is not pressed, BS2 input is “pulled” to </a:t>
            </a:r>
            <a:r>
              <a:rPr lang="en-US" dirty="0" smtClean="0"/>
              <a:t>ground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When </a:t>
            </a:r>
            <a:r>
              <a:rPr lang="en-US" dirty="0"/>
              <a:t>switch is pressed, BS2 input is brought up to </a:t>
            </a:r>
            <a:r>
              <a:rPr lang="en-US" dirty="0" smtClean="0"/>
              <a:t>1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Prevents </a:t>
            </a:r>
            <a:r>
              <a:rPr lang="en-US" dirty="0"/>
              <a:t>floating input</a:t>
            </a:r>
          </a:p>
          <a:p>
            <a:endParaRPr lang="en-US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964" y="1352550"/>
            <a:ext cx="37623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043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350"/>
            <a:ext cx="8229600" cy="857250"/>
          </a:xfrm>
        </p:spPr>
        <p:txBody>
          <a:bodyPr/>
          <a:lstStyle/>
          <a:p>
            <a:r>
              <a:rPr lang="en-US" sz="3200" dirty="0" smtClean="0"/>
              <a:t>Theory – DS1620 (Digital Thermometer)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2550"/>
            <a:ext cx="4267200" cy="37256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DS1620 accurately reads temperature surrounding </a:t>
            </a:r>
            <a:r>
              <a:rPr lang="en-US" sz="2000" dirty="0" smtClean="0"/>
              <a:t>chip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Can </a:t>
            </a:r>
            <a:r>
              <a:rPr lang="en-US" sz="2000" dirty="0"/>
              <a:t>compare found temperature to a reference </a:t>
            </a:r>
            <a:r>
              <a:rPr lang="en-US" sz="2000" dirty="0" smtClean="0"/>
              <a:t>temperature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When </a:t>
            </a:r>
            <a:r>
              <a:rPr lang="en-US" sz="2000" dirty="0"/>
              <a:t>found temperature exceeds the reference, BS2 chip will activate servo and open window</a:t>
            </a:r>
          </a:p>
          <a:p>
            <a:endParaRPr lang="en-US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33550"/>
            <a:ext cx="3720332" cy="252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231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857250"/>
          </a:xfrm>
        </p:spPr>
        <p:txBody>
          <a:bodyPr/>
          <a:lstStyle/>
          <a:p>
            <a:r>
              <a:rPr lang="en-US" dirty="0" smtClean="0"/>
              <a:t>Theory – IR Circuit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2400" y="1581150"/>
            <a:ext cx="4724400" cy="34970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IR LED rapidly flashes at 38500 </a:t>
            </a:r>
            <a:r>
              <a:rPr lang="en-US" sz="2000" dirty="0" smtClean="0"/>
              <a:t>Hz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If </a:t>
            </a:r>
            <a:r>
              <a:rPr lang="en-US" sz="2000" dirty="0"/>
              <a:t>this light strikes the IR receiver, it returns a 0</a:t>
            </a:r>
          </a:p>
          <a:p>
            <a:pPr lvl="1"/>
            <a:r>
              <a:rPr lang="en-US" sz="1200" dirty="0"/>
              <a:t>Otherwise returns </a:t>
            </a:r>
            <a:r>
              <a:rPr lang="en-US" sz="1200" dirty="0" smtClean="0"/>
              <a:t>1</a:t>
            </a:r>
          </a:p>
          <a:p>
            <a:pPr lvl="1"/>
            <a:endParaRPr lang="en-US" sz="1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If </a:t>
            </a:r>
            <a:r>
              <a:rPr lang="en-US" sz="2000" dirty="0"/>
              <a:t>water strikes </a:t>
            </a:r>
            <a:r>
              <a:rPr lang="en-US" sz="2000" dirty="0" err="1"/>
              <a:t>plexiglass</a:t>
            </a:r>
            <a:r>
              <a:rPr lang="en-US" sz="2000" dirty="0"/>
              <a:t>, it causes the IR Light to reflect to the </a:t>
            </a:r>
            <a:r>
              <a:rPr lang="en-US" sz="2000" dirty="0" smtClean="0"/>
              <a:t>receiver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Under </a:t>
            </a:r>
            <a:r>
              <a:rPr lang="en-US" sz="2000" dirty="0"/>
              <a:t>this condition, BS2 will activate servo to close window</a:t>
            </a:r>
          </a:p>
          <a:p>
            <a:endParaRPr lang="en-US" sz="2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28750"/>
            <a:ext cx="228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6699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atherwindow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895350"/>
            <a:ext cx="7010399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884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0550"/>
            <a:ext cx="8229600" cy="857250"/>
          </a:xfrm>
        </p:spPr>
        <p:txBody>
          <a:bodyPr/>
          <a:lstStyle/>
          <a:p>
            <a:r>
              <a:rPr lang="en-US" dirty="0" smtClean="0"/>
              <a:t>Mass Production Costs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dirty="0"/>
              <a:t>cars equipped with a rain sensor/power windows/thermometer, there will be no cost to mass </a:t>
            </a:r>
            <a:r>
              <a:rPr lang="en-US" dirty="0" smtClean="0"/>
              <a:t>produce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Otherwise, will require an estimated increase of </a:t>
            </a:r>
            <a:r>
              <a:rPr lang="en-US" dirty="0" smtClean="0"/>
              <a:t>approximately $85 </a:t>
            </a:r>
            <a:r>
              <a:rPr lang="en-US" dirty="0"/>
              <a:t>to put in the needed circuitry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736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457200" y="514350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Implementation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This solution would be implemented into current vehicles that have rain sensors and power windows</a:t>
            </a:r>
          </a:p>
          <a:p>
            <a:pPr marL="914400" lvl="1" indent="-36830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200"/>
              <a:t>No extra materials would be required, only the program to connect the sensor inputs to the window motor outputs</a:t>
            </a:r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4277" y="2832575"/>
            <a:ext cx="3400425" cy="215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62" t="24643" r="21441" b="28607"/>
          <a:stretch/>
        </p:blipFill>
        <p:spPr bwMode="auto">
          <a:xfrm>
            <a:off x="936978" y="1200150"/>
            <a:ext cx="7061200" cy="341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ape 93"/>
          <p:cNvSpPr txBox="1">
            <a:spLocks noGrp="1"/>
          </p:cNvSpPr>
          <p:nvPr>
            <p:ph type="title"/>
          </p:nvPr>
        </p:nvSpPr>
        <p:spPr>
          <a:xfrm>
            <a:off x="609600" y="-95250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bg1"/>
                </a:solidFill>
              </a:rPr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98288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0550"/>
            <a:ext cx="8229600" cy="857250"/>
          </a:xfrm>
        </p:spPr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Added </a:t>
            </a:r>
            <a:r>
              <a:rPr lang="en-US" dirty="0"/>
              <a:t>protection to the </a:t>
            </a:r>
            <a:r>
              <a:rPr lang="en-US" dirty="0" smtClean="0"/>
              <a:t>car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Can </a:t>
            </a:r>
            <a:r>
              <a:rPr lang="en-US" dirty="0"/>
              <a:t>save a child/pet’s life on a hot </a:t>
            </a:r>
            <a:r>
              <a:rPr lang="en-US" dirty="0" smtClean="0"/>
              <a:t>day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No </a:t>
            </a:r>
            <a:r>
              <a:rPr lang="en-US" dirty="0"/>
              <a:t>increased cost in cars already equipped with a rain sensor/power windows/thermometer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832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0550"/>
            <a:ext cx="8229600" cy="857250"/>
          </a:xfrm>
        </p:spPr>
        <p:txBody>
          <a:bodyPr/>
          <a:lstStyle/>
          <a:p>
            <a:r>
              <a:rPr lang="en-US" dirty="0" smtClean="0"/>
              <a:t>Disadvantages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Currently </a:t>
            </a:r>
            <a:r>
              <a:rPr lang="en-US" dirty="0"/>
              <a:t>technology is only in higher end </a:t>
            </a:r>
            <a:r>
              <a:rPr lang="en-US" dirty="0" smtClean="0"/>
              <a:t>vehicles</a:t>
            </a:r>
          </a:p>
          <a:p>
            <a:pPr marL="0" indent="0"/>
            <a:endParaRPr lang="en-US" dirty="0" smtClean="0"/>
          </a:p>
          <a:p>
            <a:pPr marL="0" indent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Could increase possibility parents/pet owners leave child/pet behind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3475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2950"/>
            <a:ext cx="8229600" cy="85725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This </a:t>
            </a:r>
            <a:r>
              <a:rPr lang="en-US" dirty="0"/>
              <a:t>system will work in any car that has a rain sensor and power </a:t>
            </a:r>
            <a:r>
              <a:rPr lang="en-US" dirty="0" smtClean="0"/>
              <a:t>windows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Cost effective to implement</a:t>
            </a:r>
          </a:p>
          <a:p>
            <a:pPr lvl="1"/>
            <a:r>
              <a:rPr lang="en-US" dirty="0"/>
              <a:t>Free in technologically updated vehicles</a:t>
            </a:r>
          </a:p>
          <a:p>
            <a:pPr lvl="1"/>
            <a:r>
              <a:rPr lang="en-US" dirty="0"/>
              <a:t>Cheap cost to older car </a:t>
            </a:r>
            <a:r>
              <a:rPr lang="en-US" dirty="0" smtClean="0"/>
              <a:t>models</a:t>
            </a:r>
          </a:p>
          <a:p>
            <a:pPr lvl="1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Could save the lives of children and pets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8333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57200" y="590550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Problem Statement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57200" y="1581150"/>
            <a:ext cx="8229600" cy="34208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/>
              <a:t>    It </a:t>
            </a:r>
            <a:r>
              <a:rPr lang="en" dirty="0"/>
              <a:t>is not uncommon for a parked car to have its </a:t>
            </a:r>
            <a:r>
              <a:rPr lang="en" dirty="0" smtClean="0"/>
              <a:t>windows open </a:t>
            </a:r>
            <a:r>
              <a:rPr lang="en" dirty="0"/>
              <a:t>and unattended when it begins to precipitate, exposing the interior of the car to the weather. Even more frequently, a car with closed windows will be exposed to direct sunlight, rapidly increasing the interior temperature to uncomfortable levels. </a:t>
            </a:r>
            <a:r>
              <a:rPr lang="en" dirty="0" smtClean="0"/>
              <a:t> </a:t>
            </a:r>
            <a:endParaRPr lang="en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514350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Bibliography 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" sz="1800" dirty="0">
                <a:solidFill>
                  <a:srgbClr val="000000"/>
                </a:solidFill>
              </a:rPr>
              <a:t>https://www.avma.org/public/PetCare/Pages/pets-in-vehicles.aspx</a:t>
            </a:r>
          </a:p>
          <a:p>
            <a:pPr marL="457200" lvl="0" indent="-3429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" sz="1800" dirty="0">
                <a:solidFill>
                  <a:srgbClr val="000000"/>
                </a:solidFill>
              </a:rPr>
              <a:t>http://www.hlntv.com/interactive/2014/07/08/children-hot-car-deaths-map-2014</a:t>
            </a:r>
          </a:p>
          <a:p>
            <a:pPr marL="457200" lvl="0" indent="-3429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" sz="1800" dirty="0">
                <a:solidFill>
                  <a:srgbClr val="000000"/>
                </a:solidFill>
              </a:rPr>
              <a:t>http://www.kidsandcars.org/heatstroke.html</a:t>
            </a:r>
          </a:p>
          <a:p>
            <a:pPr marL="457200" lvl="0" indent="-3429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" sz="1800" dirty="0">
                <a:solidFill>
                  <a:srgbClr val="000000"/>
                </a:solidFill>
              </a:rPr>
              <a:t>http://www.parallax.com/sites/default/files/downloads/27297-StampWorks-Manual-v2.1.pdf</a:t>
            </a:r>
          </a:p>
          <a:p>
            <a:pPr marL="457200" lvl="0" indent="-3429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" sz="1800" dirty="0">
                <a:solidFill>
                  <a:srgbClr val="000000"/>
                </a:solidFill>
              </a:rPr>
              <a:t>http://</a:t>
            </a:r>
            <a:r>
              <a:rPr lang="en" sz="1800" dirty="0" smtClean="0">
                <a:solidFill>
                  <a:srgbClr val="000000"/>
                </a:solidFill>
              </a:rPr>
              <a:t>www.ergonomics4schools.com/lzone/temperature.htm</a:t>
            </a:r>
          </a:p>
          <a:p>
            <a:pPr marL="457200" lvl="0"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-US" sz="1800" dirty="0"/>
              <a:t>Lindsay, Andy. </a:t>
            </a:r>
            <a:r>
              <a:rPr lang="en-US" sz="1800" i="1" dirty="0"/>
              <a:t>Robotics with the </a:t>
            </a:r>
            <a:r>
              <a:rPr lang="en-US" sz="1800" i="1" dirty="0" err="1"/>
              <a:t>Boe</a:t>
            </a:r>
            <a:r>
              <a:rPr lang="en-US" sz="1800" i="1" dirty="0"/>
              <a:t>-Bot: Student Guide : Version 3.0</a:t>
            </a:r>
            <a:r>
              <a:rPr lang="en-US" sz="1800" dirty="0"/>
              <a:t>. </a:t>
            </a:r>
            <a:r>
              <a:rPr lang="en-US" sz="1800" dirty="0" err="1"/>
              <a:t>S.l</a:t>
            </a:r>
            <a:r>
              <a:rPr lang="en-US" sz="1800" dirty="0"/>
              <a:t>.: Parallax, 2004. Print</a:t>
            </a:r>
            <a:r>
              <a:rPr lang="en-US" sz="1800" dirty="0" smtClean="0"/>
              <a:t>.</a:t>
            </a:r>
          </a:p>
          <a:p>
            <a:pPr marL="457200" lvl="0"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-US" sz="1800" dirty="0"/>
              <a:t>Lindsay, Andy. </a:t>
            </a:r>
            <a:r>
              <a:rPr lang="en-US" sz="1800" i="1" dirty="0"/>
              <a:t>Experiment Kit: Student Guide : Version 2.1</a:t>
            </a:r>
            <a:r>
              <a:rPr lang="en-US" sz="1800" dirty="0"/>
              <a:t>. </a:t>
            </a:r>
            <a:r>
              <a:rPr lang="en-US" sz="1800" dirty="0" err="1"/>
              <a:t>S.l</a:t>
            </a:r>
            <a:r>
              <a:rPr lang="en-US" sz="1800" dirty="0"/>
              <a:t>.: Parallax, 2006. Print.</a:t>
            </a:r>
            <a:endParaRPr lang="en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514350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Problem: Temperature</a:t>
            </a:r>
          </a:p>
        </p:txBody>
      </p:sp>
      <p:pic>
        <p:nvPicPr>
          <p:cNvPr id="43" name="Shape 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627" y="1428750"/>
            <a:ext cx="5908824" cy="347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514350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Problem: Temperature	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81000" y="1352550"/>
            <a:ext cx="8229600" cy="365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735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500" dirty="0"/>
              <a:t>The average person will be comfortable at 72 °F</a:t>
            </a:r>
          </a:p>
          <a:p>
            <a:pPr marL="914400" lvl="1" indent="-38735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500" dirty="0"/>
              <a:t>A car in direct sunlight with closed windows will rapidly surpass this temperature within 20 minutes</a:t>
            </a:r>
            <a:br>
              <a:rPr lang="en" sz="2500" dirty="0"/>
            </a:br>
            <a:endParaRPr lang="en" sz="2500" dirty="0"/>
          </a:p>
          <a:p>
            <a:pPr marL="457200" lvl="0" indent="-38735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500" dirty="0"/>
              <a:t>This is also a very dangerous issue for passengers that may have been left in the vehicle</a:t>
            </a:r>
          </a:p>
          <a:p>
            <a:pPr marL="914400" lvl="1" indent="-38735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500" dirty="0"/>
              <a:t>On average, a child dies every 9 days</a:t>
            </a:r>
          </a:p>
          <a:p>
            <a:pPr marL="914400" lvl="1" indent="-38735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500" dirty="0"/>
              <a:t>Hundreds of pets die per year due to vehicular heat stroke</a:t>
            </a:r>
          </a:p>
          <a:p>
            <a:pPr marL="0" lvl="0" indent="0" rtl="0">
              <a:spcBef>
                <a:spcPts val="0"/>
              </a:spcBef>
              <a:buNone/>
            </a:pPr>
            <a:endParaRPr sz="25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577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 dirty="0">
                <a:solidFill>
                  <a:schemeClr val="bg1"/>
                </a:solidFill>
              </a:rPr>
              <a:t>Problem: Precipitation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457200" y="665026"/>
            <a:ext cx="8229600" cy="4137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735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500" dirty="0"/>
              <a:t>Many people leave their windows, sunroof or convertibles open while leaving their car parked </a:t>
            </a:r>
          </a:p>
          <a:p>
            <a:pPr rtl="0">
              <a:spcBef>
                <a:spcPts val="0"/>
              </a:spcBef>
              <a:buNone/>
            </a:pPr>
            <a:endParaRPr sz="2500" dirty="0"/>
          </a:p>
          <a:p>
            <a:pPr rtl="0">
              <a:spcBef>
                <a:spcPts val="0"/>
              </a:spcBef>
              <a:buNone/>
            </a:pPr>
            <a:r>
              <a:rPr lang="en" sz="2500" dirty="0"/>
              <a:t/>
            </a:r>
            <a:br>
              <a:rPr lang="en" sz="2500" dirty="0"/>
            </a:br>
            <a:endParaRPr lang="en" sz="2500" dirty="0"/>
          </a:p>
          <a:p>
            <a:pPr rtl="0">
              <a:spcBef>
                <a:spcPts val="0"/>
              </a:spcBef>
              <a:buNone/>
            </a:pPr>
            <a:r>
              <a:rPr lang="en" sz="2500" dirty="0"/>
              <a:t/>
            </a:r>
            <a:br>
              <a:rPr lang="en" sz="2500" dirty="0"/>
            </a:br>
            <a:endParaRPr lang="en" sz="2500" dirty="0"/>
          </a:p>
          <a:p>
            <a:pPr lvl="0" rtl="0">
              <a:spcBef>
                <a:spcPts val="0"/>
              </a:spcBef>
              <a:buNone/>
            </a:pPr>
            <a:r>
              <a:rPr lang="en-US" sz="2500" dirty="0" smtClean="0"/>
              <a:t/>
            </a:r>
            <a:br>
              <a:rPr lang="en-US" sz="2500" dirty="0" smtClean="0"/>
            </a:br>
            <a:endParaRPr sz="2500" dirty="0"/>
          </a:p>
          <a:p>
            <a:pPr marL="457200" lvl="0" indent="-38735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500" dirty="0"/>
              <a:t>Car upholstery and electronics can be damaged through rain exposure</a:t>
            </a:r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9826" y="1741427"/>
            <a:ext cx="3252249" cy="2439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2425" y="1741425"/>
            <a:ext cx="3689866" cy="243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514350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Problem Solution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457200" y="1431721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/>
              <a:t>The Automated Weather Window adjusts the window when it detects undesirable conditions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/>
              <a:t>The windows/sunroof will open slightly when the temperature in the car is too high in order to ventilate the car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/>
              <a:t>The windows/sunroof will close if left open when there is precipitation to protect the interior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514350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Solution Features	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57200" y="1581150"/>
            <a:ext cx="8229600" cy="33446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/>
              <a:t>Automated window system will intermittently check the internal temperature and weather conditions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/>
              <a:t>Temperature: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When internal temperature exceeds 80℉, the side windows and sunroof will automatically open 0.5”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/>
              <a:t>Precipitation: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When rain or snow is detected, the side windows and sunroof will automatically </a:t>
            </a:r>
            <a:r>
              <a:rPr lang="en" dirty="0" smtClean="0"/>
              <a:t>close</a:t>
            </a:r>
            <a:endParaRPr lang="en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57200" y="590550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Goals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457200" y="1504950"/>
            <a:ext cx="8229600" cy="34208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3200" dirty="0"/>
              <a:t>Create a proof of concept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1800" dirty="0"/>
              <a:t>IR sensor must react to water being placed on plexiglass and engage servo motor to close the window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1800" dirty="0"/>
              <a:t>DS1620 must engage servo motor to open window 0.5” when temperature is at or above 80℉</a:t>
            </a:r>
          </a:p>
          <a:p>
            <a:pPr marL="1371600" lvl="2" indent="-381000" rtl="0">
              <a:spcBef>
                <a:spcPts val="0"/>
              </a:spcBef>
              <a:buClr>
                <a:schemeClr val="dk1"/>
              </a:buClr>
              <a:buSzPct val="80000"/>
              <a:buFont typeface="Wingdings"/>
              <a:buChar char="§"/>
            </a:pPr>
            <a:r>
              <a:rPr lang="en" sz="1800" dirty="0"/>
              <a:t>IR sensor must take precedence over servo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YU SO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YU Schools Maste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NYU Schools Maste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NYU SOE</Template>
  <TotalTime>331</TotalTime>
  <Words>645</Words>
  <Application>Microsoft Office PowerPoint</Application>
  <PresentationFormat>On-screen Show (16:9)</PresentationFormat>
  <Paragraphs>118</Paragraphs>
  <Slides>30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NYU SOE</vt:lpstr>
      <vt:lpstr>NYU Schools Master Template</vt:lpstr>
      <vt:lpstr>1_NYU Schools Master Template</vt:lpstr>
      <vt:lpstr>Automated Weather Window</vt:lpstr>
      <vt:lpstr>Overview </vt:lpstr>
      <vt:lpstr>Problem Statement</vt:lpstr>
      <vt:lpstr>Problem: Temperature</vt:lpstr>
      <vt:lpstr>Problem: Temperature </vt:lpstr>
      <vt:lpstr>Problem: Precipitation</vt:lpstr>
      <vt:lpstr>Problem Solution</vt:lpstr>
      <vt:lpstr>Solution Features </vt:lpstr>
      <vt:lpstr>Goals</vt:lpstr>
      <vt:lpstr>Bill of Materials</vt:lpstr>
      <vt:lpstr>Preliminary Model Design</vt:lpstr>
      <vt:lpstr>Prototype</vt:lpstr>
      <vt:lpstr>Preliminary Circuitry Design</vt:lpstr>
      <vt:lpstr>Final Circuit Design</vt:lpstr>
      <vt:lpstr>Programming</vt:lpstr>
      <vt:lpstr>Programming</vt:lpstr>
      <vt:lpstr>Programming</vt:lpstr>
      <vt:lpstr>Programming</vt:lpstr>
      <vt:lpstr>Programming</vt:lpstr>
      <vt:lpstr>Theory – Switch/Pull Down Resistor</vt:lpstr>
      <vt:lpstr>Theory – DS1620 (Digital Thermometer)</vt:lpstr>
      <vt:lpstr>Theory – IR Circuit</vt:lpstr>
      <vt:lpstr>Slide 23</vt:lpstr>
      <vt:lpstr>Mass Production Costs</vt:lpstr>
      <vt:lpstr>Implementation</vt:lpstr>
      <vt:lpstr>Implementation</vt:lpstr>
      <vt:lpstr>Advantages</vt:lpstr>
      <vt:lpstr>Disadvantages</vt:lpstr>
      <vt:lpstr>Conclusions</vt:lpstr>
      <vt:lpstr>Bibliography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Automated Weather Window</dc:title>
  <dc:creator>Jasmin</dc:creator>
  <cp:lastModifiedBy>Pawel</cp:lastModifiedBy>
  <cp:revision>22</cp:revision>
  <dcterms:modified xsi:type="dcterms:W3CDTF">2014-12-01T23:11:31Z</dcterms:modified>
</cp:coreProperties>
</file>